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77" r:id="rId5"/>
    <p:sldId id="261" r:id="rId6"/>
    <p:sldId id="268" r:id="rId7"/>
    <p:sldId id="269" r:id="rId8"/>
    <p:sldId id="262" r:id="rId9"/>
    <p:sldId id="289" r:id="rId10"/>
    <p:sldId id="290" r:id="rId11"/>
    <p:sldId id="271" r:id="rId12"/>
    <p:sldId id="272" r:id="rId13"/>
    <p:sldId id="275" r:id="rId14"/>
    <p:sldId id="279" r:id="rId15"/>
    <p:sldId id="280" r:id="rId16"/>
    <p:sldId id="28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84" y="9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89853-D3B7-4459-B891-54E416C0F869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EE71-50DF-4218-8CD4-CA93CC693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02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89853-D3B7-4459-B891-54E416C0F869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EE71-50DF-4218-8CD4-CA93CC693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837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89853-D3B7-4459-B891-54E416C0F869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EE71-50DF-4218-8CD4-CA93CC693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006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89853-D3B7-4459-B891-54E416C0F869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EE71-50DF-4218-8CD4-CA93CC693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325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89853-D3B7-4459-B891-54E416C0F869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EE71-50DF-4218-8CD4-CA93CC693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755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89853-D3B7-4459-B891-54E416C0F869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EE71-50DF-4218-8CD4-CA93CC693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190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89853-D3B7-4459-B891-54E416C0F869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EE71-50DF-4218-8CD4-CA93CC693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309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89853-D3B7-4459-B891-54E416C0F869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EE71-50DF-4218-8CD4-CA93CC693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798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89853-D3B7-4459-B891-54E416C0F869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EE71-50DF-4218-8CD4-CA93CC693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153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89853-D3B7-4459-B891-54E416C0F869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EE71-50DF-4218-8CD4-CA93CC693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119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89853-D3B7-4459-B891-54E416C0F869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EE71-50DF-4218-8CD4-CA93CC693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890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89853-D3B7-4459-B891-54E416C0F869}" type="datetimeFigureOut">
              <a:rPr lang="en-US" smtClean="0"/>
              <a:t>3/6/2022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FEE71-50DF-4218-8CD4-CA93CC693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30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Automated Soft Data </a:t>
            </a:r>
            <a:r>
              <a:rPr lang="en-US"/>
              <a:t>Reliability Test </a:t>
            </a:r>
            <a:r>
              <a:rPr lang="en-US" dirty="0"/>
              <a:t>Workflow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2-23-2022</a:t>
            </a:r>
          </a:p>
        </p:txBody>
      </p:sp>
    </p:spTree>
    <p:extLst>
      <p:ext uri="{BB962C8B-B14F-4D97-AF65-F5344CB8AC3E}">
        <p14:creationId xmlns:p14="http://schemas.microsoft.com/office/powerpoint/2010/main" val="17642693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35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4200" dirty="0"/>
              <a:t>Script Run Parameters: 3 of 3</a:t>
            </a:r>
            <a:br>
              <a:rPr lang="en-US" sz="4200" dirty="0"/>
            </a:b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395" y="1449238"/>
            <a:ext cx="5898182" cy="5331124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P0_series_file_name</a:t>
            </a:r>
          </a:p>
          <a:p>
            <a:pPr lvl="2"/>
            <a:r>
              <a:rPr lang="en-US" dirty="0"/>
              <a:t>string</a:t>
            </a:r>
          </a:p>
          <a:p>
            <a:pPr lvl="2"/>
            <a:r>
              <a:rPr lang="en-US" dirty="0"/>
              <a:t>Filename of shale probabilities for each soft data scenario</a:t>
            </a:r>
          </a:p>
          <a:p>
            <a:pPr lvl="1"/>
            <a:r>
              <a:rPr lang="en-US" dirty="0" err="1"/>
              <a:t>root_par_name</a:t>
            </a:r>
            <a:endParaRPr lang="en-US" dirty="0"/>
          </a:p>
          <a:p>
            <a:pPr lvl="2"/>
            <a:r>
              <a:rPr lang="en-US" dirty="0"/>
              <a:t>string</a:t>
            </a:r>
          </a:p>
          <a:p>
            <a:pPr lvl="2"/>
            <a:r>
              <a:rPr lang="en-US" dirty="0"/>
              <a:t>Filename of initial .par file</a:t>
            </a:r>
          </a:p>
          <a:p>
            <a:pPr lvl="1"/>
            <a:r>
              <a:rPr lang="en-US" dirty="0"/>
              <a:t>grid</a:t>
            </a:r>
          </a:p>
          <a:p>
            <a:pPr lvl="2"/>
            <a:r>
              <a:rPr lang="en-US" dirty="0"/>
              <a:t>string</a:t>
            </a:r>
          </a:p>
          <a:p>
            <a:pPr lvl="2"/>
            <a:r>
              <a:rPr lang="en-US" dirty="0" err="1"/>
              <a:t>Arbitary</a:t>
            </a:r>
            <a:r>
              <a:rPr lang="en-US" dirty="0"/>
              <a:t> grid name</a:t>
            </a:r>
          </a:p>
          <a:p>
            <a:pPr lvl="1"/>
            <a:r>
              <a:rPr lang="en-US" dirty="0" err="1"/>
              <a:t>save_name_header</a:t>
            </a:r>
            <a:endParaRPr lang="en-US" dirty="0"/>
          </a:p>
          <a:p>
            <a:pPr lvl="2"/>
            <a:r>
              <a:rPr lang="en-US" dirty="0"/>
              <a:t>String</a:t>
            </a:r>
          </a:p>
          <a:p>
            <a:pPr lvl="2"/>
            <a:r>
              <a:rPr lang="en-US" dirty="0"/>
              <a:t>Arbitrary title string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AD670F-6BE7-4B02-B7CF-C438437AD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5994" y="0"/>
            <a:ext cx="49951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7307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9" y="365125"/>
            <a:ext cx="10209247" cy="1325563"/>
          </a:xfrm>
        </p:spPr>
        <p:txBody>
          <a:bodyPr/>
          <a:lstStyle/>
          <a:p>
            <a:r>
              <a:rPr lang="en-US" dirty="0"/>
              <a:t>Notes on Running 1 of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666861" cy="4351338"/>
          </a:xfrm>
        </p:spPr>
        <p:txBody>
          <a:bodyPr/>
          <a:lstStyle/>
          <a:p>
            <a:r>
              <a:rPr lang="en-US" dirty="0"/>
              <a:t>1. Open </a:t>
            </a:r>
            <a:r>
              <a:rPr lang="en-US" dirty="0" err="1"/>
              <a:t>SGeMs</a:t>
            </a:r>
            <a:r>
              <a:rPr lang="en-US" dirty="0"/>
              <a:t> and load project of interest</a:t>
            </a:r>
          </a:p>
          <a:p>
            <a:r>
              <a:rPr lang="en-US" dirty="0"/>
              <a:t>2. Set Script Parameters and .par files as discussed above</a:t>
            </a:r>
          </a:p>
          <a:p>
            <a:r>
              <a:rPr lang="en-US" dirty="0"/>
              <a:t>3. Run Script</a:t>
            </a:r>
          </a:p>
          <a:p>
            <a:r>
              <a:rPr lang="en-US" dirty="0"/>
              <a:t>4. Retrieve output files from </a:t>
            </a:r>
            <a:r>
              <a:rPr lang="en-US" dirty="0" err="1"/>
              <a:t>save_folder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2514" y="153453"/>
            <a:ext cx="6437247" cy="58619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4552" y="1294097"/>
            <a:ext cx="2562225" cy="26289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cxnSp>
        <p:nvCxnSpPr>
          <p:cNvPr id="7" name="Straight Arrow Connector 6"/>
          <p:cNvCxnSpPr>
            <a:stCxn id="5" idx="0"/>
          </p:cNvCxnSpPr>
          <p:nvPr/>
        </p:nvCxnSpPr>
        <p:spPr>
          <a:xfrm flipH="1" flipV="1">
            <a:off x="7539135" y="365125"/>
            <a:ext cx="1706530" cy="92897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30736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9" y="365125"/>
            <a:ext cx="10209247" cy="1325563"/>
          </a:xfrm>
        </p:spPr>
        <p:txBody>
          <a:bodyPr/>
          <a:lstStyle/>
          <a:p>
            <a:r>
              <a:rPr lang="en-US" dirty="0"/>
              <a:t>Notes on Running 2 of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666861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“Crashing Out”</a:t>
            </a:r>
          </a:p>
          <a:p>
            <a:pPr lvl="1"/>
            <a:r>
              <a:rPr lang="en-US" dirty="0"/>
              <a:t>Scripts are hard to interrupt and a lengthy series of processes will likely require that you crash out</a:t>
            </a:r>
          </a:p>
          <a:p>
            <a:pPr lvl="1"/>
            <a:r>
              <a:rPr lang="en-US" b="1" dirty="0"/>
              <a:t>Use the Task Manager</a:t>
            </a:r>
          </a:p>
          <a:p>
            <a:pPr lvl="2"/>
            <a:r>
              <a:rPr lang="en-US" dirty="0"/>
              <a:t>No issues to date</a:t>
            </a:r>
          </a:p>
          <a:p>
            <a:pPr lvl="1"/>
            <a:r>
              <a:rPr lang="en-US" dirty="0"/>
              <a:t>Do not “X out”</a:t>
            </a:r>
          </a:p>
          <a:p>
            <a:pPr lvl="2"/>
            <a:r>
              <a:rPr lang="en-US" dirty="0"/>
              <a:t>Depending on where you are in the script, this can cause a grid copy to save out to the project, which WILL disrupt future runs</a:t>
            </a:r>
          </a:p>
          <a:p>
            <a:pPr lvl="2"/>
            <a:r>
              <a:rPr lang="en-US" dirty="0"/>
              <a:t>Check the project file after crashing out and remove this copy if necessary</a:t>
            </a:r>
          </a:p>
          <a:p>
            <a:r>
              <a:rPr lang="en-US" dirty="0">
                <a:solidFill>
                  <a:srgbClr val="FF0000"/>
                </a:solidFill>
              </a:rPr>
              <a:t>NOTE: The </a:t>
            </a:r>
            <a:r>
              <a:rPr lang="en-US" dirty="0" err="1">
                <a:solidFill>
                  <a:srgbClr val="FF0000"/>
                </a:solidFill>
              </a:rPr>
              <a:t>SGeMs</a:t>
            </a:r>
            <a:r>
              <a:rPr lang="en-US" dirty="0">
                <a:solidFill>
                  <a:srgbClr val="FF0000"/>
                </a:solidFill>
              </a:rPr>
              <a:t> internal script functionality is not stable with certain string actions.  See: </a:t>
            </a:r>
            <a:r>
              <a:rPr lang="en-US" dirty="0" err="1">
                <a:solidFill>
                  <a:srgbClr val="FF0000"/>
                </a:solidFill>
              </a:rPr>
              <a:t>helper_set_paras</a:t>
            </a:r>
            <a:r>
              <a:rPr lang="en-US" dirty="0">
                <a:solidFill>
                  <a:srgbClr val="FF0000"/>
                </a:solidFill>
              </a:rPr>
              <a:t>, line 106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6492" y="97469"/>
            <a:ext cx="6437247" cy="58619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8282" y="1151367"/>
            <a:ext cx="1924050" cy="1314450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9834466" y="1054350"/>
            <a:ext cx="592511" cy="48519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80044" y="18662"/>
            <a:ext cx="343695" cy="28771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3517641" y="1539542"/>
            <a:ext cx="6316825" cy="233266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5061" y="4200680"/>
            <a:ext cx="5495925" cy="244792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</p:pic>
      <p:cxnSp>
        <p:nvCxnSpPr>
          <p:cNvPr id="16" name="Straight Arrow Connector 15"/>
          <p:cNvCxnSpPr/>
          <p:nvPr/>
        </p:nvCxnSpPr>
        <p:spPr>
          <a:xfrm flipH="1" flipV="1">
            <a:off x="8253023" y="5669773"/>
            <a:ext cx="461769" cy="16508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8490719" y="5804510"/>
            <a:ext cx="1367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Delete this…</a:t>
            </a:r>
          </a:p>
        </p:txBody>
      </p:sp>
    </p:spTree>
    <p:extLst>
      <p:ext uri="{BB962C8B-B14F-4D97-AF65-F5344CB8AC3E}">
        <p14:creationId xmlns:p14="http://schemas.microsoft.com/office/powerpoint/2010/main" val="622390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plotter2022.py</a:t>
            </a:r>
          </a:p>
        </p:txBody>
      </p:sp>
    </p:spTree>
    <p:extLst>
      <p:ext uri="{BB962C8B-B14F-4D97-AF65-F5344CB8AC3E}">
        <p14:creationId xmlns:p14="http://schemas.microsoft.com/office/powerpoint/2010/main" val="40906172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35" y="0"/>
            <a:ext cx="10515600" cy="1325563"/>
          </a:xfrm>
        </p:spPr>
        <p:txBody>
          <a:bodyPr/>
          <a:lstStyle/>
          <a:p>
            <a:r>
              <a:rPr lang="en-US" dirty="0"/>
              <a:t>I/O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394" y="1449238"/>
            <a:ext cx="11913082" cy="5331124"/>
          </a:xfrm>
        </p:spPr>
        <p:txBody>
          <a:bodyPr>
            <a:normAutofit/>
          </a:bodyPr>
          <a:lstStyle/>
          <a:p>
            <a:r>
              <a:rPr lang="en-US" dirty="0"/>
              <a:t>Inputs</a:t>
            </a:r>
          </a:p>
          <a:p>
            <a:pPr lvl="1"/>
            <a:r>
              <a:rPr lang="en-US" dirty="0"/>
              <a:t>Specially-named .csv files of realization data</a:t>
            </a:r>
          </a:p>
          <a:p>
            <a:r>
              <a:rPr lang="en-US" dirty="0" err="1"/>
              <a:t>Ouputs</a:t>
            </a:r>
            <a:endParaRPr lang="en-US" dirty="0"/>
          </a:p>
          <a:p>
            <a:pPr lvl="1"/>
            <a:r>
              <a:rPr lang="en-US" dirty="0"/>
              <a:t>Soft Data Reliability Test Figures (.</a:t>
            </a:r>
            <a:r>
              <a:rPr lang="en-US" dirty="0" err="1"/>
              <a:t>svg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875073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94" y="0"/>
            <a:ext cx="10515600" cy="1325563"/>
          </a:xfrm>
        </p:spPr>
        <p:txBody>
          <a:bodyPr/>
          <a:lstStyle/>
          <a:p>
            <a:r>
              <a:rPr lang="en-US" dirty="0"/>
              <a:t>Notes on Running 1 of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394" y="1449238"/>
            <a:ext cx="11913082" cy="533112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This is provided for information only.  I would not try to adapt this script.  I only intended it to ever illustrate strange behavior in </a:t>
            </a:r>
            <a:r>
              <a:rPr lang="en-US" dirty="0" err="1">
                <a:solidFill>
                  <a:srgbClr val="FF0000"/>
                </a:solidFill>
              </a:rPr>
              <a:t>SGeMs</a:t>
            </a:r>
            <a:r>
              <a:rPr lang="en-US" dirty="0">
                <a:solidFill>
                  <a:srgbClr val="FF0000"/>
                </a:solidFill>
              </a:rPr>
              <a:t>, but kept extending it.</a:t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/>
          </a:p>
          <a:p>
            <a:r>
              <a:rPr lang="en-US" dirty="0"/>
              <a:t>Data Format and Structure Notes</a:t>
            </a:r>
          </a:p>
          <a:p>
            <a:pPr lvl="1"/>
            <a:r>
              <a:rPr lang="en-US" dirty="0"/>
              <a:t>I converted output GSLIBs from </a:t>
            </a:r>
            <a:r>
              <a:rPr lang="en-US" dirty="0" err="1"/>
              <a:t>rlz_runner</a:t>
            </a:r>
            <a:r>
              <a:rPr lang="en-US" dirty="0"/>
              <a:t> into a series of .csv files instead of directly converting them to .</a:t>
            </a:r>
            <a:r>
              <a:rPr lang="en-US" dirty="0" err="1"/>
              <a:t>npy</a:t>
            </a:r>
            <a:r>
              <a:rPr lang="en-US" dirty="0"/>
              <a:t> files</a:t>
            </a:r>
          </a:p>
          <a:p>
            <a:pPr lvl="1"/>
            <a:r>
              <a:rPr lang="en-US" dirty="0"/>
              <a:t>Folder Structure at present is one .csv per category folder.  I thought I might end up expanding this further and would want some structure in place.</a:t>
            </a:r>
          </a:p>
        </p:txBody>
      </p:sp>
    </p:spTree>
    <p:extLst>
      <p:ext uri="{BB962C8B-B14F-4D97-AF65-F5344CB8AC3E}">
        <p14:creationId xmlns:p14="http://schemas.microsoft.com/office/powerpoint/2010/main" val="4865051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35" y="0"/>
            <a:ext cx="10515600" cy="1325563"/>
          </a:xfrm>
        </p:spPr>
        <p:txBody>
          <a:bodyPr/>
          <a:lstStyle/>
          <a:p>
            <a:r>
              <a:rPr lang="en-US" dirty="0"/>
              <a:t>Notes on Running 2 of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394" y="1449238"/>
            <a:ext cx="11913082" cy="5331124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Script moves to folder “targets” from its home directory</a:t>
            </a:r>
          </a:p>
          <a:p>
            <a:r>
              <a:rPr lang="en-US" dirty="0"/>
              <a:t>User then supplies:</a:t>
            </a:r>
          </a:p>
          <a:p>
            <a:pPr lvl="1"/>
            <a:r>
              <a:rPr lang="en-US" dirty="0"/>
              <a:t>Save folder</a:t>
            </a:r>
          </a:p>
          <a:p>
            <a:pPr lvl="2"/>
            <a:r>
              <a:rPr lang="en-US" dirty="0"/>
              <a:t>An empty folder to save figures in</a:t>
            </a:r>
          </a:p>
          <a:p>
            <a:r>
              <a:rPr lang="en-US" dirty="0"/>
              <a:t>Scripts moves each sub-folder of “targets”</a:t>
            </a:r>
          </a:p>
          <a:p>
            <a:pPr lvl="1"/>
            <a:r>
              <a:rPr lang="en-US" dirty="0"/>
              <a:t>And then again into each sub of the two sub-folders</a:t>
            </a:r>
          </a:p>
          <a:p>
            <a:endParaRPr lang="en-US" dirty="0"/>
          </a:p>
          <a:p>
            <a:r>
              <a:rPr lang="en-US" dirty="0"/>
              <a:t>While in the sub, it reads the .csv, converts the data to a </a:t>
            </a:r>
            <a:r>
              <a:rPr lang="en-US" dirty="0" err="1"/>
              <a:t>numpy</a:t>
            </a:r>
            <a:r>
              <a:rPr lang="en-US" dirty="0"/>
              <a:t> array</a:t>
            </a:r>
          </a:p>
          <a:p>
            <a:r>
              <a:rPr lang="en-US" dirty="0"/>
              <a:t>Next it puts chart elements together and plots the data</a:t>
            </a:r>
          </a:p>
          <a:p>
            <a:r>
              <a:rPr lang="en-US" dirty="0"/>
              <a:t>Finally it calculates </a:t>
            </a:r>
            <a:r>
              <a:rPr lang="en-US" dirty="0" err="1"/>
              <a:t>Pmisclass</a:t>
            </a:r>
            <a:r>
              <a:rPr lang="en-US" dirty="0"/>
              <a:t> based on a hard-coded true facies distribution (variable: comparison)</a:t>
            </a:r>
          </a:p>
          <a:p>
            <a:endParaRPr lang="en-US" dirty="0"/>
          </a:p>
          <a:p>
            <a:r>
              <a:rPr lang="en-US" dirty="0"/>
              <a:t>Save and show can be turned on and off with commenting at line 98-100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8718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35" y="0"/>
            <a:ext cx="10515600" cy="1325563"/>
          </a:xfrm>
        </p:spPr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394" y="1449238"/>
            <a:ext cx="11913082" cy="533112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This workflow takes an existing </a:t>
            </a:r>
            <a:r>
              <a:rPr lang="en-US" dirty="0" err="1"/>
              <a:t>SGeMs</a:t>
            </a:r>
            <a:r>
              <a:rPr lang="en-US" dirty="0"/>
              <a:t> project (1D grid) and works within its existing properties</a:t>
            </a:r>
          </a:p>
          <a:p>
            <a:r>
              <a:rPr lang="en-US" dirty="0"/>
              <a:t>First Script is executed in </a:t>
            </a:r>
            <a:r>
              <a:rPr lang="en-US" dirty="0" err="1"/>
              <a:t>SGeMs</a:t>
            </a:r>
            <a:r>
              <a:rPr lang="en-US" dirty="0"/>
              <a:t> from “Scripts” menu</a:t>
            </a:r>
          </a:p>
          <a:p>
            <a:r>
              <a:rPr lang="en-US" dirty="0"/>
              <a:t>Second script is run normally.</a:t>
            </a:r>
          </a:p>
          <a:p>
            <a:endParaRPr lang="en-US" dirty="0"/>
          </a:p>
          <a:p>
            <a:r>
              <a:rPr lang="en-US" dirty="0"/>
              <a:t>First Script (“rlz_runner.py”) takes an empty 1D grid of hard data and for a series of B values:</a:t>
            </a:r>
          </a:p>
          <a:p>
            <a:pPr lvl="1"/>
            <a:r>
              <a:rPr lang="en-US" dirty="0"/>
              <a:t>1) overwrites soft data based on supplied Bi values</a:t>
            </a:r>
          </a:p>
          <a:p>
            <a:pPr lvl="1"/>
            <a:r>
              <a:rPr lang="en-US" dirty="0"/>
              <a:t>2) simulates facies based on this soft data alone</a:t>
            </a:r>
          </a:p>
          <a:p>
            <a:pPr lvl="1"/>
            <a:r>
              <a:rPr lang="en-US" dirty="0"/>
              <a:t>3) exports a GSLIB of the results</a:t>
            </a:r>
          </a:p>
          <a:p>
            <a:r>
              <a:rPr lang="en-US" dirty="0"/>
              <a:t>Second Script (“plotter2022.py”) performs very light statistical analysis and exports summary figures.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508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rlz_runner.py</a:t>
            </a:r>
          </a:p>
        </p:txBody>
      </p:sp>
    </p:spTree>
    <p:extLst>
      <p:ext uri="{BB962C8B-B14F-4D97-AF65-F5344CB8AC3E}">
        <p14:creationId xmlns:p14="http://schemas.microsoft.com/office/powerpoint/2010/main" val="1625656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35" y="0"/>
            <a:ext cx="10515600" cy="1325563"/>
          </a:xfrm>
        </p:spPr>
        <p:txBody>
          <a:bodyPr/>
          <a:lstStyle/>
          <a:p>
            <a:r>
              <a:rPr lang="en-US" dirty="0"/>
              <a:t>I/O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394" y="1449238"/>
            <a:ext cx="11913082" cy="5331124"/>
          </a:xfrm>
        </p:spPr>
        <p:txBody>
          <a:bodyPr>
            <a:normAutofit/>
          </a:bodyPr>
          <a:lstStyle/>
          <a:p>
            <a:r>
              <a:rPr lang="en-US" dirty="0"/>
              <a:t>Inputs</a:t>
            </a:r>
          </a:p>
          <a:p>
            <a:pPr lvl="1"/>
            <a:r>
              <a:rPr lang="en-US" dirty="0" err="1"/>
              <a:t>SGeMs</a:t>
            </a:r>
            <a:r>
              <a:rPr lang="en-US" dirty="0"/>
              <a:t> .</a:t>
            </a:r>
            <a:r>
              <a:rPr lang="en-US" dirty="0" err="1"/>
              <a:t>prj</a:t>
            </a:r>
            <a:r>
              <a:rPr lang="en-US" dirty="0"/>
              <a:t> file</a:t>
            </a:r>
          </a:p>
          <a:p>
            <a:pPr lvl="2"/>
            <a:r>
              <a:rPr lang="en-US" dirty="0"/>
              <a:t>Described below</a:t>
            </a:r>
          </a:p>
          <a:p>
            <a:pPr lvl="1"/>
            <a:r>
              <a:rPr lang="en-US" dirty="0" err="1"/>
              <a:t>SGeMs</a:t>
            </a:r>
            <a:r>
              <a:rPr lang="en-US" dirty="0"/>
              <a:t> .par file</a:t>
            </a:r>
          </a:p>
          <a:p>
            <a:pPr lvl="2"/>
            <a:r>
              <a:rPr lang="en-US" dirty="0"/>
              <a:t>Described below</a:t>
            </a:r>
          </a:p>
          <a:p>
            <a:pPr lvl="2"/>
            <a:r>
              <a:rPr lang="en-US" dirty="0"/>
              <a:t>Starting case that is modified by parameters supplied in the script itself</a:t>
            </a:r>
          </a:p>
          <a:p>
            <a:r>
              <a:rPr lang="en-US" dirty="0" err="1"/>
              <a:t>Ouputs</a:t>
            </a:r>
            <a:endParaRPr lang="en-US" dirty="0"/>
          </a:p>
          <a:p>
            <a:pPr lvl="1"/>
            <a:r>
              <a:rPr lang="en-US" dirty="0"/>
              <a:t>.</a:t>
            </a:r>
            <a:r>
              <a:rPr lang="en-US" dirty="0" err="1"/>
              <a:t>gslib</a:t>
            </a:r>
            <a:r>
              <a:rPr lang="en-US" dirty="0"/>
              <a:t> files</a:t>
            </a:r>
          </a:p>
          <a:p>
            <a:pPr lvl="2"/>
            <a:r>
              <a:rPr lang="en-US" dirty="0"/>
              <a:t>Realization data</a:t>
            </a:r>
          </a:p>
        </p:txBody>
      </p:sp>
    </p:spTree>
    <p:extLst>
      <p:ext uri="{BB962C8B-B14F-4D97-AF65-F5344CB8AC3E}">
        <p14:creationId xmlns:p14="http://schemas.microsoft.com/office/powerpoint/2010/main" val="4111671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0DCD804-34E1-4D11-89A9-F50F280F75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5846" y="465659"/>
            <a:ext cx="1979076" cy="52430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35" y="0"/>
            <a:ext cx="10515600" cy="1325563"/>
          </a:xfrm>
        </p:spPr>
        <p:txBody>
          <a:bodyPr/>
          <a:lstStyle/>
          <a:p>
            <a:r>
              <a:rPr lang="en-US" dirty="0"/>
              <a:t>Example: “</a:t>
            </a:r>
            <a:r>
              <a:rPr lang="en-US" dirty="0" err="1"/>
              <a:t>test_uncon.prj</a:t>
            </a:r>
            <a:r>
              <a:rPr lang="en-US" dirty="0"/>
              <a:t>”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394" y="1449238"/>
            <a:ext cx="7082289" cy="5331124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13 cells</a:t>
            </a:r>
          </a:p>
          <a:p>
            <a:pPr lvl="1"/>
            <a:r>
              <a:rPr lang="en-US" dirty="0"/>
              <a:t>Properties:</a:t>
            </a:r>
          </a:p>
          <a:p>
            <a:pPr lvl="2"/>
            <a:r>
              <a:rPr lang="en-US" dirty="0"/>
              <a:t>Hard Data</a:t>
            </a:r>
          </a:p>
          <a:p>
            <a:pPr lvl="3"/>
            <a:r>
              <a:rPr lang="en-US" dirty="0"/>
              <a:t>FACIES</a:t>
            </a:r>
          </a:p>
          <a:p>
            <a:pPr lvl="4"/>
            <a:r>
              <a:rPr lang="en-US" dirty="0"/>
              <a:t>Empty bucket of nulls</a:t>
            </a:r>
          </a:p>
          <a:p>
            <a:pPr lvl="3"/>
            <a:r>
              <a:rPr lang="en-US" dirty="0"/>
              <a:t>Ind0</a:t>
            </a:r>
          </a:p>
          <a:p>
            <a:pPr lvl="4"/>
            <a:r>
              <a:rPr lang="en-US" dirty="0"/>
              <a:t>Shale, empty bucket of nulls</a:t>
            </a:r>
          </a:p>
          <a:p>
            <a:pPr lvl="3"/>
            <a:r>
              <a:rPr lang="en-US" dirty="0"/>
              <a:t>Ind1</a:t>
            </a:r>
          </a:p>
          <a:p>
            <a:pPr lvl="4"/>
            <a:r>
              <a:rPr lang="en-US" dirty="0"/>
              <a:t>Sand, empty bucket of nulls</a:t>
            </a:r>
          </a:p>
          <a:p>
            <a:pPr lvl="2"/>
            <a:r>
              <a:rPr lang="en-US" dirty="0"/>
              <a:t>Soft Data</a:t>
            </a:r>
          </a:p>
          <a:p>
            <a:pPr lvl="3"/>
            <a:r>
              <a:rPr lang="en-US" dirty="0"/>
              <a:t>P0</a:t>
            </a:r>
          </a:p>
          <a:p>
            <a:pPr lvl="4"/>
            <a:r>
              <a:rPr lang="en-US" dirty="0"/>
              <a:t>Probability of Shale… to be overwritten</a:t>
            </a:r>
          </a:p>
          <a:p>
            <a:pPr lvl="3"/>
            <a:r>
              <a:rPr lang="en-US" dirty="0"/>
              <a:t>P1</a:t>
            </a:r>
          </a:p>
          <a:p>
            <a:pPr lvl="4"/>
            <a:r>
              <a:rPr lang="en-US" dirty="0"/>
              <a:t>Probability of Sand… to be overwritten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795518" y="2756255"/>
            <a:ext cx="9237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Sand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887050" y="4452939"/>
            <a:ext cx="833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Shale</a:t>
            </a:r>
          </a:p>
        </p:txBody>
      </p:sp>
      <p:cxnSp>
        <p:nvCxnSpPr>
          <p:cNvPr id="17" name="Straight Arrow Connector 16"/>
          <p:cNvCxnSpPr>
            <a:cxnSpLocks/>
          </p:cNvCxnSpPr>
          <p:nvPr/>
        </p:nvCxnSpPr>
        <p:spPr>
          <a:xfrm flipH="1">
            <a:off x="10593235" y="2940922"/>
            <a:ext cx="302150" cy="184665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4" idx="1"/>
          </p:cNvCxnSpPr>
          <p:nvPr/>
        </p:nvCxnSpPr>
        <p:spPr>
          <a:xfrm flipH="1" flipV="1">
            <a:off x="10593235" y="4581331"/>
            <a:ext cx="293815" cy="56274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2"/>
          <p:cNvSpPr txBox="1">
            <a:spLocks/>
          </p:cNvSpPr>
          <p:nvPr/>
        </p:nvSpPr>
        <p:spPr>
          <a:xfrm>
            <a:off x="5262465" y="3946849"/>
            <a:ext cx="4954555" cy="26840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dirty="0"/>
              <a:t>SISIM uses “FACIES”</a:t>
            </a:r>
          </a:p>
          <a:p>
            <a:pPr lvl="1"/>
            <a:r>
              <a:rPr lang="en-US" dirty="0"/>
              <a:t>COSISIM must be indicator coded and uses the “</a:t>
            </a:r>
            <a:r>
              <a:rPr lang="en-US" dirty="0" err="1"/>
              <a:t>Ind</a:t>
            </a:r>
            <a:r>
              <a:rPr lang="en-US" dirty="0"/>
              <a:t>” hard data fields along with Soft Data</a:t>
            </a:r>
          </a:p>
          <a:p>
            <a:pPr lvl="1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90D718-BAC7-48ED-8A2E-81CC3CB0C3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2722" y="465856"/>
            <a:ext cx="1219200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738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35" y="0"/>
            <a:ext cx="10515600" cy="1325563"/>
          </a:xfrm>
        </p:spPr>
        <p:txBody>
          <a:bodyPr/>
          <a:lstStyle/>
          <a:p>
            <a:r>
              <a:rPr lang="en-US" dirty="0"/>
              <a:t>.par file Parameters 1 of 2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395" y="1449238"/>
            <a:ext cx="6820046" cy="5331124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Strongly recommend setting up the .par in </a:t>
            </a:r>
            <a:r>
              <a:rPr lang="en-US" dirty="0" err="1"/>
              <a:t>SGeMs</a:t>
            </a:r>
            <a:r>
              <a:rPr lang="en-US" dirty="0"/>
              <a:t> and exporting a base case, and then modifying single fields in text files to change parameterizations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Parameters of note follow </a:t>
            </a:r>
            <a:r>
              <a:rPr lang="en-US" dirty="0">
                <a:solidFill>
                  <a:srgbClr val="FF0000"/>
                </a:solidFill>
              </a:rPr>
              <a:t>(Red is COSISIM-specific)</a:t>
            </a:r>
          </a:p>
          <a:p>
            <a:pPr lvl="1"/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/>
              <a:t>Most features are set in the .par</a:t>
            </a:r>
          </a:p>
          <a:p>
            <a:pPr lvl="2"/>
            <a:r>
              <a:rPr lang="en-US" dirty="0"/>
              <a:t>Seed, </a:t>
            </a:r>
            <a:r>
              <a:rPr lang="en-US" dirty="0" err="1"/>
              <a:t>Nbr</a:t>
            </a:r>
            <a:r>
              <a:rPr lang="en-US" dirty="0"/>
              <a:t> </a:t>
            </a:r>
            <a:r>
              <a:rPr lang="en-US" dirty="0" err="1"/>
              <a:t>Realiz</a:t>
            </a:r>
            <a:r>
              <a:rPr lang="en-US" dirty="0"/>
              <a:t>, </a:t>
            </a:r>
            <a:r>
              <a:rPr lang="en-US" dirty="0" err="1"/>
              <a:t>Variography</a:t>
            </a:r>
            <a:r>
              <a:rPr lang="en-US" dirty="0"/>
              <a:t>, Marginal Probs, Search Ellipse, etc.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9A8656-8313-4403-A62B-E8BE398F9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3722" y="77638"/>
            <a:ext cx="5488278" cy="6253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904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35" y="0"/>
            <a:ext cx="10515600" cy="1325563"/>
          </a:xfrm>
        </p:spPr>
        <p:txBody>
          <a:bodyPr/>
          <a:lstStyle/>
          <a:p>
            <a:r>
              <a:rPr lang="en-US" dirty="0"/>
              <a:t>.par file Parameters 2 of 2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395" y="1449238"/>
            <a:ext cx="6820046" cy="5331124"/>
          </a:xfrm>
        </p:spPr>
        <p:txBody>
          <a:bodyPr>
            <a:normAutofit lnSpcReduction="10000"/>
          </a:bodyPr>
          <a:lstStyle/>
          <a:p>
            <a:pPr lvl="1"/>
            <a:r>
              <a:rPr lang="en-US" dirty="0"/>
              <a:t>algorithm name (Line1)</a:t>
            </a:r>
          </a:p>
          <a:p>
            <a:pPr lvl="2"/>
            <a:r>
              <a:rPr lang="en-US" dirty="0"/>
              <a:t>Used by script</a:t>
            </a:r>
          </a:p>
          <a:p>
            <a:pPr lvl="2"/>
            <a:r>
              <a:rPr lang="en-US" dirty="0"/>
              <a:t>(also later set by script)</a:t>
            </a:r>
          </a:p>
          <a:p>
            <a:pPr lvl="1"/>
            <a:r>
              <a:rPr lang="en-US" dirty="0" err="1"/>
              <a:t>Grid_Name</a:t>
            </a:r>
            <a:r>
              <a:rPr lang="en-US" dirty="0"/>
              <a:t> value (Line33)</a:t>
            </a:r>
          </a:p>
          <a:p>
            <a:pPr lvl="2"/>
            <a:r>
              <a:rPr lang="en-US" dirty="0"/>
              <a:t>Used by script</a:t>
            </a:r>
          </a:p>
          <a:p>
            <a:pPr lvl="1"/>
            <a:r>
              <a:rPr lang="en-US" dirty="0" err="1"/>
              <a:t>Property_Name</a:t>
            </a:r>
            <a:r>
              <a:rPr lang="en-US" dirty="0"/>
              <a:t> (Line34)</a:t>
            </a:r>
          </a:p>
          <a:p>
            <a:pPr lvl="2"/>
            <a:r>
              <a:rPr lang="en-US" dirty="0"/>
              <a:t>Set by Script</a:t>
            </a:r>
          </a:p>
          <a:p>
            <a:pPr lvl="1"/>
            <a:r>
              <a:rPr lang="en-US" dirty="0" err="1"/>
              <a:t>Hard_Data_Grid</a:t>
            </a:r>
            <a:r>
              <a:rPr lang="en-US" dirty="0"/>
              <a:t> (not in example)</a:t>
            </a:r>
          </a:p>
          <a:p>
            <a:pPr lvl="2"/>
            <a:r>
              <a:rPr lang="en-US" dirty="0"/>
              <a:t>Set by Script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Primary </a:t>
            </a:r>
            <a:r>
              <a:rPr lang="en-US" dirty="0" err="1">
                <a:solidFill>
                  <a:srgbClr val="FF0000"/>
                </a:solidFill>
              </a:rPr>
              <a:t>Harddata_Grid</a:t>
            </a:r>
            <a:r>
              <a:rPr lang="en-US" dirty="0">
                <a:solidFill>
                  <a:srgbClr val="FF0000"/>
                </a:solidFill>
              </a:rPr>
              <a:t> value Line(Line2)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Set by Script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Secondary </a:t>
            </a:r>
            <a:r>
              <a:rPr lang="en-US" dirty="0" err="1">
                <a:solidFill>
                  <a:srgbClr val="FF0000"/>
                </a:solidFill>
              </a:rPr>
              <a:t>Harddata_Grid</a:t>
            </a:r>
            <a:r>
              <a:rPr lang="en-US" dirty="0">
                <a:solidFill>
                  <a:srgbClr val="FF0000"/>
                </a:solidFill>
              </a:rPr>
              <a:t> value Line(Line8)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Set by Script</a:t>
            </a:r>
          </a:p>
          <a:p>
            <a:pPr lvl="1"/>
            <a:r>
              <a:rPr lang="en-US" dirty="0" err="1">
                <a:solidFill>
                  <a:srgbClr val="FF0000"/>
                </a:solidFill>
              </a:rPr>
              <a:t>Bz_Values</a:t>
            </a:r>
            <a:r>
              <a:rPr lang="en-US" dirty="0">
                <a:solidFill>
                  <a:srgbClr val="FF0000"/>
                </a:solidFill>
              </a:rPr>
              <a:t> (Line10)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Set by Script</a:t>
            </a:r>
          </a:p>
          <a:p>
            <a:pPr lvl="2"/>
            <a:endParaRPr lang="en-US" dirty="0"/>
          </a:p>
          <a:p>
            <a:pPr marL="914400" lvl="2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FF586E-A0E5-4B77-8E18-514CF9A3E8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3722" y="77638"/>
            <a:ext cx="5488278" cy="6253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973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35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4200" dirty="0"/>
              <a:t>Script Run Parameters: 1 of 3</a:t>
            </a:r>
            <a:br>
              <a:rPr lang="en-US" sz="4200" dirty="0"/>
            </a:b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395" y="1449238"/>
            <a:ext cx="5898182" cy="5331124"/>
          </a:xfrm>
        </p:spPr>
        <p:txBody>
          <a:bodyPr>
            <a:normAutofit/>
          </a:bodyPr>
          <a:lstStyle/>
          <a:p>
            <a:pPr lvl="1"/>
            <a:r>
              <a:rPr lang="en-US" dirty="0" err="1"/>
              <a:t>path_to_SGeMS</a:t>
            </a:r>
            <a:endParaRPr lang="en-US" dirty="0"/>
          </a:p>
          <a:p>
            <a:pPr lvl="2"/>
            <a:r>
              <a:rPr lang="en-US" dirty="0"/>
              <a:t>string</a:t>
            </a:r>
          </a:p>
          <a:p>
            <a:pPr lvl="2"/>
            <a:r>
              <a:rPr lang="en-US" dirty="0"/>
              <a:t>Path to wherever </a:t>
            </a:r>
            <a:r>
              <a:rPr lang="en-US" dirty="0" err="1"/>
              <a:t>SGeMs</a:t>
            </a:r>
            <a:r>
              <a:rPr lang="en-US" dirty="0"/>
              <a:t> is installed</a:t>
            </a:r>
          </a:p>
          <a:p>
            <a:pPr lvl="1"/>
            <a:r>
              <a:rPr lang="en-US" dirty="0" err="1"/>
              <a:t>true_Bz_values</a:t>
            </a:r>
            <a:endParaRPr lang="en-US" dirty="0"/>
          </a:p>
          <a:p>
            <a:pPr lvl="2"/>
            <a:r>
              <a:rPr lang="en-US" dirty="0"/>
              <a:t>Integers</a:t>
            </a:r>
          </a:p>
          <a:p>
            <a:pPr lvl="2"/>
            <a:r>
              <a:rPr lang="en-US" dirty="0"/>
              <a:t>List of Bi values in order</a:t>
            </a:r>
          </a:p>
          <a:p>
            <a:pPr lvl="2"/>
            <a:r>
              <a:rPr lang="en-US" dirty="0"/>
              <a:t>Somewhat redundant</a:t>
            </a:r>
          </a:p>
          <a:p>
            <a:pPr lvl="1"/>
            <a:r>
              <a:rPr lang="en-US" dirty="0" err="1"/>
              <a:t>run_bz_dict</a:t>
            </a:r>
            <a:endParaRPr lang="en-US" dirty="0"/>
          </a:p>
          <a:p>
            <a:pPr lvl="2"/>
            <a:r>
              <a:rPr lang="en-US" dirty="0"/>
              <a:t>Dictionary of Bi values with their save names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A8E0C9-900A-4F3F-BCF9-B7879D5B82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6294" y="0"/>
            <a:ext cx="5175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1309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35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4200" dirty="0"/>
              <a:t>Script Run Parameters: 2 of 3</a:t>
            </a:r>
            <a:br>
              <a:rPr lang="en-US" sz="4200" dirty="0"/>
            </a:b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395" y="1449238"/>
            <a:ext cx="5898182" cy="5331124"/>
          </a:xfrm>
        </p:spPr>
        <p:txBody>
          <a:bodyPr>
            <a:normAutofit/>
          </a:bodyPr>
          <a:lstStyle/>
          <a:p>
            <a:pPr lvl="1"/>
            <a:r>
              <a:rPr lang="en-US" dirty="0" err="1"/>
              <a:t>original_props</a:t>
            </a:r>
            <a:endParaRPr lang="en-US" dirty="0"/>
          </a:p>
          <a:p>
            <a:pPr lvl="2"/>
            <a:r>
              <a:rPr lang="en-US" dirty="0"/>
              <a:t>List of strings</a:t>
            </a:r>
          </a:p>
          <a:p>
            <a:pPr lvl="2"/>
            <a:r>
              <a:rPr lang="en-US" dirty="0"/>
              <a:t>Housekeeping item to correctly label realization properties</a:t>
            </a:r>
          </a:p>
          <a:p>
            <a:pPr lvl="1"/>
            <a:r>
              <a:rPr lang="en-US" dirty="0" err="1"/>
              <a:t>path_to_project</a:t>
            </a:r>
            <a:endParaRPr lang="en-US" dirty="0"/>
          </a:p>
          <a:p>
            <a:pPr lvl="2"/>
            <a:r>
              <a:rPr lang="en-US" dirty="0"/>
              <a:t>string</a:t>
            </a:r>
          </a:p>
          <a:p>
            <a:pPr lvl="2"/>
            <a:r>
              <a:rPr lang="en-US" dirty="0"/>
              <a:t>Project location; needed to access .par file and P0_series_file_name, which are implied to be saved in that directory</a:t>
            </a:r>
          </a:p>
          <a:p>
            <a:pPr lvl="1"/>
            <a:r>
              <a:rPr lang="en-US" dirty="0" err="1"/>
              <a:t>save_path</a:t>
            </a:r>
            <a:endParaRPr lang="en-US" dirty="0"/>
          </a:p>
          <a:p>
            <a:pPr lvl="2"/>
            <a:r>
              <a:rPr lang="en-US" dirty="0"/>
              <a:t>String</a:t>
            </a:r>
          </a:p>
          <a:p>
            <a:pPr lvl="2"/>
            <a:r>
              <a:rPr lang="en-US" dirty="0"/>
              <a:t>Place to save realizations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AD670F-6BE7-4B02-B7CF-C438437AD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5994" y="0"/>
            <a:ext cx="49951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9039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6325</TotalTime>
  <Words>920</Words>
  <Application>Microsoft Office PowerPoint</Application>
  <PresentationFormat>Widescreen</PresentationFormat>
  <Paragraphs>139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Automated Soft Data Reliability Test Workflow</vt:lpstr>
      <vt:lpstr>Overview</vt:lpstr>
      <vt:lpstr>rlz_runner.py</vt:lpstr>
      <vt:lpstr>I/O</vt:lpstr>
      <vt:lpstr>Example: “test_uncon.prj” </vt:lpstr>
      <vt:lpstr>.par file Parameters 1 of 2 </vt:lpstr>
      <vt:lpstr>.par file Parameters 2 of 2 </vt:lpstr>
      <vt:lpstr>Script Run Parameters: 1 of 3 </vt:lpstr>
      <vt:lpstr>Script Run Parameters: 2 of 3 </vt:lpstr>
      <vt:lpstr>Script Run Parameters: 3 of 3 </vt:lpstr>
      <vt:lpstr>Notes on Running 1 of 2</vt:lpstr>
      <vt:lpstr>Notes on Running 2 of 2</vt:lpstr>
      <vt:lpstr>plotter2022.py</vt:lpstr>
      <vt:lpstr>I/O</vt:lpstr>
      <vt:lpstr>Notes on Running 1 of 2</vt:lpstr>
      <vt:lpstr>Notes on Running 2 of 2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Automated 1D Stats Workflow</dc:title>
  <dc:creator>Andrew McCarthy</dc:creator>
  <cp:lastModifiedBy>Andrew</cp:lastModifiedBy>
  <cp:revision>177</cp:revision>
  <dcterms:created xsi:type="dcterms:W3CDTF">2018-09-05T21:15:53Z</dcterms:created>
  <dcterms:modified xsi:type="dcterms:W3CDTF">2022-03-08T05:56:34Z</dcterms:modified>
</cp:coreProperties>
</file>